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Playfair Display Medium"/>
      <p:regular r:id="rId32"/>
      <p:bold r:id="rId33"/>
      <p:italic r:id="rId34"/>
      <p:boldItalic r:id="rId35"/>
    </p:embeddedFont>
    <p:embeddedFont>
      <p:font typeface="Playfair Display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layfairDisplayMedium-bold.fntdata"/><Relationship Id="rId10" Type="http://schemas.openxmlformats.org/officeDocument/2006/relationships/slide" Target="slides/slide5.xml"/><Relationship Id="rId32" Type="http://schemas.openxmlformats.org/officeDocument/2006/relationships/font" Target="fonts/PlayfairDisplayMedium-regular.fntdata"/><Relationship Id="rId13" Type="http://schemas.openxmlformats.org/officeDocument/2006/relationships/slide" Target="slides/slide8.xml"/><Relationship Id="rId35" Type="http://schemas.openxmlformats.org/officeDocument/2006/relationships/font" Target="fonts/PlayfairDisplay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PlayfairDisplayMedium-italic.fntdata"/><Relationship Id="rId15" Type="http://schemas.openxmlformats.org/officeDocument/2006/relationships/slide" Target="slides/slide10.xml"/><Relationship Id="rId37" Type="http://schemas.openxmlformats.org/officeDocument/2006/relationships/font" Target="fonts/PlayfairDisplay-bold.fntdata"/><Relationship Id="rId14" Type="http://schemas.openxmlformats.org/officeDocument/2006/relationships/slide" Target="slides/slide9.xml"/><Relationship Id="rId36" Type="http://schemas.openxmlformats.org/officeDocument/2006/relationships/font" Target="fonts/PlayfairDisplay-regular.fntdata"/><Relationship Id="rId17" Type="http://schemas.openxmlformats.org/officeDocument/2006/relationships/slide" Target="slides/slide12.xml"/><Relationship Id="rId39" Type="http://schemas.openxmlformats.org/officeDocument/2006/relationships/font" Target="fonts/PlayfairDisplay-boldItalic.fntdata"/><Relationship Id="rId16" Type="http://schemas.openxmlformats.org/officeDocument/2006/relationships/slide" Target="slides/slide11.xml"/><Relationship Id="rId38" Type="http://schemas.openxmlformats.org/officeDocument/2006/relationships/font" Target="fonts/PlayfairDisplay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2.png>
</file>

<file path=ppt/media/image13.png>
</file>

<file path=ppt/media/image18.png>
</file>

<file path=ppt/media/image19.png>
</file>

<file path=ppt/media/image2.jpg>
</file>

<file path=ppt/media/image25.png>
</file>

<file path=ppt/media/image26.png>
</file>

<file path=ppt/media/image27.png>
</file>

<file path=ppt/media/image28.png>
</file>

<file path=ppt/media/image29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Jill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15edde38be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15edde38b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Amy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315edde38be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315edde38be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Amy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15edde38be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15edde38be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Scotty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15edde38be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15edde38be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Scotty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1ce24e0bc3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1ce24e0bc3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Scotty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15edde38be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15edde38be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Nate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315edde38be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315edde38be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Nate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15edde38be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15edde38be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Nate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315edde38be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315edde38be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Nolan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15edde38b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15edde38b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Nolan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20234142b7_1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20234142b7_1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Everyone</a:t>
            </a:r>
            <a:r>
              <a:rPr lang="en"/>
              <a:t> introduces themselves, their positions, and how many years they’ve been involved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315edde38be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315edde38be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Kyleigh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2236a583f9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32236a583f9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Kyleigh</a:t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222195056c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222195056c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Kyleigh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2232a86092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2232a86092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Kyleigh</a:t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3222195056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3222195056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Kyleigh</a:t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2236a583f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2236a583f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Kyleigh</a:t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32236a583f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32236a583f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Kyleigh explains the game; everyone will walk around and help everyone get into it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202fcc1961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202fcc1961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Everyone introduces themselves, their positions, and how many years they’ve been involved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22219505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22219505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Jill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15edde38be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15edde38be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Holden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15edde38be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15edde38be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Holden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202fcc1961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202fcc1961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15edde38b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15edde38b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Andrew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15edde38be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15edde38be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3.png"/><Relationship Id="rId4" Type="http://schemas.openxmlformats.org/officeDocument/2006/relationships/image" Target="../media/image35.png"/><Relationship Id="rId5" Type="http://schemas.openxmlformats.org/officeDocument/2006/relationships/image" Target="../media/image7.png"/><Relationship Id="rId6" Type="http://schemas.openxmlformats.org/officeDocument/2006/relationships/image" Target="../media/image12.png"/><Relationship Id="rId7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image" Target="../media/image3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27.png"/><Relationship Id="rId5" Type="http://schemas.openxmlformats.org/officeDocument/2006/relationships/image" Target="../media/image26.png"/><Relationship Id="rId6" Type="http://schemas.openxmlformats.org/officeDocument/2006/relationships/image" Target="../media/image36.png"/><Relationship Id="rId7" Type="http://schemas.openxmlformats.org/officeDocument/2006/relationships/image" Target="../media/image2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.jp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.jp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.jpg"/><Relationship Id="rId4" Type="http://schemas.openxmlformats.org/officeDocument/2006/relationships/image" Target="../media/image32.png"/><Relationship Id="rId5" Type="http://schemas.openxmlformats.org/officeDocument/2006/relationships/image" Target="../media/image29.png"/><Relationship Id="rId6" Type="http://schemas.openxmlformats.org/officeDocument/2006/relationships/image" Target="../media/image3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5" Type="http://schemas.openxmlformats.org/officeDocument/2006/relationships/image" Target="../media/image34.png"/><Relationship Id="rId6" Type="http://schemas.openxmlformats.org/officeDocument/2006/relationships/image" Target="../media/image8.png"/><Relationship Id="rId7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jpg"/><Relationship Id="rId4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.png"/><Relationship Id="rId5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/>
          <p:nvPr/>
        </p:nvSpPr>
        <p:spPr>
          <a:xfrm>
            <a:off x="269800" y="411375"/>
            <a:ext cx="8645448" cy="19216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Developing Today’s Leaders for</a:t>
            </a:r>
            <a:b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</a:br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Today and Tomorrow’s Needs</a:t>
            </a:r>
          </a:p>
        </p:txBody>
      </p:sp>
      <p:sp>
        <p:nvSpPr>
          <p:cNvPr id="55" name="Google Shape;55;p13"/>
          <p:cNvSpPr/>
          <p:nvPr/>
        </p:nvSpPr>
        <p:spPr>
          <a:xfrm>
            <a:off x="309575" y="2726463"/>
            <a:ext cx="8524856" cy="4941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The Lorain County Junior Fair Board</a:t>
            </a:r>
          </a:p>
        </p:txBody>
      </p:sp>
      <p:cxnSp>
        <p:nvCxnSpPr>
          <p:cNvPr id="56" name="Google Shape;56;p13"/>
          <p:cNvCxnSpPr/>
          <p:nvPr/>
        </p:nvCxnSpPr>
        <p:spPr>
          <a:xfrm>
            <a:off x="249275" y="2514550"/>
            <a:ext cx="8686500" cy="0"/>
          </a:xfrm>
          <a:prstGeom prst="straightConnector1">
            <a:avLst/>
          </a:prstGeom>
          <a:noFill/>
          <a:ln cap="flat" cmpd="sng" w="28575">
            <a:solidFill>
              <a:srgbClr val="0B5394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9269" y="3432585"/>
            <a:ext cx="1195400" cy="14287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01050" y="3544200"/>
            <a:ext cx="1304375" cy="1347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Google Shape;59;p1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51375" y="3432563"/>
            <a:ext cx="1428776" cy="1428776"/>
          </a:xfrm>
          <a:prstGeom prst="rect">
            <a:avLst/>
          </a:prstGeom>
          <a:noFill/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0" name="Google Shape;60;p1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32625" y="3432563"/>
            <a:ext cx="1403150" cy="1403150"/>
          </a:xfrm>
          <a:prstGeom prst="rect">
            <a:avLst/>
          </a:prstGeom>
          <a:noFill/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11700" y="10231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●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Uses the same Google Form application that members use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Applications due on February 1st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●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Assistants are selected at the February meeting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Officers, executive committee, advisors, and Jr. Fair Coordinator meet to decide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pic>
        <p:nvPicPr>
          <p:cNvPr id="134" name="Google Shape;13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57524" y="3147475"/>
            <a:ext cx="1488875" cy="15051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5" name="Google Shape;135;p22"/>
          <p:cNvSpPr/>
          <p:nvPr/>
        </p:nvSpPr>
        <p:spPr>
          <a:xfrm>
            <a:off x="346075" y="343544"/>
            <a:ext cx="8451841" cy="47208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Selection Process of Assistants</a:t>
            </a:r>
          </a:p>
        </p:txBody>
      </p:sp>
      <p:sp>
        <p:nvSpPr>
          <p:cNvPr id="136" name="Google Shape;136;p22"/>
          <p:cNvSpPr/>
          <p:nvPr/>
        </p:nvSpPr>
        <p:spPr>
          <a:xfrm>
            <a:off x="4572000" y="3663925"/>
            <a:ext cx="1247700" cy="4722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0B539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2"/>
          <p:cNvSpPr txBox="1"/>
          <p:nvPr/>
        </p:nvSpPr>
        <p:spPr>
          <a:xfrm>
            <a:off x="1019550" y="3550950"/>
            <a:ext cx="34266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QR Code Link to 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Member/Assistant Application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3"/>
          <p:cNvSpPr txBox="1"/>
          <p:nvPr>
            <p:ph idx="1" type="body"/>
          </p:nvPr>
        </p:nvSpPr>
        <p:spPr>
          <a:xfrm>
            <a:off x="311700" y="10383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Vote on officer/executive board 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during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our banquet at the end of the year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President, Vice President, Secretary, Treasurer, and 4 Executive Members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■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Submit an application prior to the banquet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3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Application is used to formalize the nomination process and ensure that all applicants are qualified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■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Must be nominated when voting opens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Officers cannot hold the same office for more </a:t>
            </a: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than one year, no limit on executive members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43" name="Google Shape;143;p23"/>
          <p:cNvSpPr/>
          <p:nvPr/>
        </p:nvSpPr>
        <p:spPr>
          <a:xfrm>
            <a:off x="389600" y="349350"/>
            <a:ext cx="8364782" cy="5155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Selection of Officers and Executive Members</a:t>
            </a:r>
          </a:p>
        </p:txBody>
      </p:sp>
      <p:pic>
        <p:nvPicPr>
          <p:cNvPr id="144" name="Google Shape;14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70257" y="3782025"/>
            <a:ext cx="1069793" cy="107760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5" name="Google Shape;145;p23"/>
          <p:cNvSpPr/>
          <p:nvPr/>
        </p:nvSpPr>
        <p:spPr>
          <a:xfrm>
            <a:off x="5408950" y="4084725"/>
            <a:ext cx="1247700" cy="4722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0B539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3"/>
          <p:cNvSpPr txBox="1"/>
          <p:nvPr/>
        </p:nvSpPr>
        <p:spPr>
          <a:xfrm>
            <a:off x="961250" y="4078275"/>
            <a:ext cx="43827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QR Code Link to Officer Application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311700" y="9599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rgbClr val="000000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Every member is on an A &amp; B department</a:t>
            </a:r>
            <a:endParaRPr sz="1600">
              <a:solidFill>
                <a:srgbClr val="000000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rgbClr val="000000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Excluding the President (oversees and a part of all the departments) and Treasurer (on either an A or B department; uses the other time to complete the treasurer’s report)</a:t>
            </a:r>
            <a:endParaRPr sz="1600">
              <a:solidFill>
                <a:srgbClr val="000000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rgbClr val="000000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The board members are broken into A and B departments to diversify talents and spread the board out between all departments.</a:t>
            </a:r>
            <a:endParaRPr sz="1600">
              <a:solidFill>
                <a:srgbClr val="000000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rgbClr val="000000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These departments correspond to the different divisions of entries of the junior fair</a:t>
            </a:r>
            <a:endParaRPr sz="1600">
              <a:solidFill>
                <a:srgbClr val="000000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Members who are on a specific department are not limited to helping only that department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52" name="Google Shape;152;p24"/>
          <p:cNvSpPr/>
          <p:nvPr/>
        </p:nvSpPr>
        <p:spPr>
          <a:xfrm>
            <a:off x="394025" y="300475"/>
            <a:ext cx="8355945" cy="5931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A and B Department Structure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 Departments: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Swine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Horse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Fowl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Dairy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Goat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58" name="Google Shape;158;p25"/>
          <p:cNvSpPr/>
          <p:nvPr/>
        </p:nvSpPr>
        <p:spPr>
          <a:xfrm>
            <a:off x="1702250" y="366725"/>
            <a:ext cx="5739509" cy="62787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Departments</a:t>
            </a:r>
          </a:p>
        </p:txBody>
      </p:sp>
      <p:sp>
        <p:nvSpPr>
          <p:cNvPr id="159" name="Google Shape;159;p2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B Departments: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Sheep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Ag/Home Ec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Beef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Special Events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Rabbit/Small Animal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Dog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/>
          <p:nvPr>
            <p:ph idx="1" type="body"/>
          </p:nvPr>
        </p:nvSpPr>
        <p:spPr>
          <a:xfrm>
            <a:off x="311700" y="10459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Departments are in charge of completing paperwork, organizing/planning shows, weigh-ins, and other department-related activities, and much more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Consists of a chair, co-chair, a JFB advisor, adult consultant(s), members, and assistants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Meet for roughly 15-20 minutes each during each meeting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Departments schedule additional time outside of meetings as needed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Red Pen Changes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Completed by departments to make changes to our Jr. Fair Premium Book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■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Review rules that may need to be updated, added, or deleted based on suggestions throughout the year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■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Voted on by the board during the first few meetings of the year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65" name="Google Shape;165;p26"/>
          <p:cNvSpPr/>
          <p:nvPr/>
        </p:nvSpPr>
        <p:spPr>
          <a:xfrm>
            <a:off x="394025" y="300475"/>
            <a:ext cx="8355945" cy="5931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A and B Department Structure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311700" y="1177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The officers, executive committee, JFB advisors, and Jr. Fair Coordinator 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meet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in December to plan out the year as well as decide department chairs/co-chairs and members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Members indicate if they would like to be a chair/co-chair on their application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Chairs/co-chairs oversee much of what is happening in the department and lead everyone else 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in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completing what needs to be done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The committee takes what is on their application into consideration as well as their other obligations and their experience on board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Members and assistants rank the departments they would like to be on and are placed accordingly 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71" name="Google Shape;171;p27"/>
          <p:cNvSpPr/>
          <p:nvPr/>
        </p:nvSpPr>
        <p:spPr>
          <a:xfrm>
            <a:off x="268450" y="457450"/>
            <a:ext cx="8607090" cy="6242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Selection of Chairs, Co-Chairs, &amp; Department Members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8"/>
          <p:cNvSpPr txBox="1"/>
          <p:nvPr>
            <p:ph idx="1" type="body"/>
          </p:nvPr>
        </p:nvSpPr>
        <p:spPr>
          <a:xfrm>
            <a:off x="311700" y="10763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Community volunteers submit applications to become adult consultants of each department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Applications are due on January 1st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Department chairs/co-chairs review these applications during the January meeting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Adult consultants may serve a maximum of three years on a specific department 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Provide industry and show knowledge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Assist in supporting JFB decisions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Have no voting 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privileges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Choose 1 adult consultant per department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 department with multiple 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industry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standards may choose to have a 2nd 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consultant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(ex. saddle horse and small equine/boer goat and dairy goat)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77" name="Google Shape;177;p28"/>
          <p:cNvSpPr/>
          <p:nvPr/>
        </p:nvSpPr>
        <p:spPr>
          <a:xfrm>
            <a:off x="582200" y="341025"/>
            <a:ext cx="7979590" cy="59230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Selection of Adult Consultants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idx="1" type="body"/>
          </p:nvPr>
        </p:nvSpPr>
        <p:spPr>
          <a:xfrm>
            <a:off x="311700" y="1137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Groups created for 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improved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board communication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Each of t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he officers and executive members are chairs of a C Department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Entirety of the board is divided into these departments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Used for communication, bonding activities, and competitions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■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Each C Department has a group chat for reminders, questions, and much more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Other forms of communication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Email reminders are sent out by the President to remind the board of meetings and other activities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Agendas and minutes are sent out prior to meetings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 shared Google Calendar is also provided for members to refer back to dates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83" name="Google Shape;183;p29"/>
          <p:cNvSpPr/>
          <p:nvPr/>
        </p:nvSpPr>
        <p:spPr>
          <a:xfrm>
            <a:off x="1875700" y="385425"/>
            <a:ext cx="5392596" cy="6607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C Departments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0"/>
          <p:cNvSpPr txBox="1"/>
          <p:nvPr>
            <p:ph idx="1" type="body"/>
          </p:nvPr>
        </p:nvSpPr>
        <p:spPr>
          <a:xfrm>
            <a:off x="311700" y="792650"/>
            <a:ext cx="8520600" cy="384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●"/>
            </a:pPr>
            <a:r>
              <a:rPr lang="en" sz="14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Monthly meetings (January-July)</a:t>
            </a:r>
            <a:endParaRPr sz="14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○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Fourth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Thursday of each month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■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January consists of officers, 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executive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members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, and department chairs/co-chairs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■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February consists of all of the members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■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March consists of the entire board (members and assistants)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●"/>
            </a:pPr>
            <a:r>
              <a:rPr lang="en" sz="14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Following the July meeting, they become weekly until fair week</a:t>
            </a:r>
            <a:endParaRPr sz="14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●"/>
            </a:pPr>
            <a:r>
              <a:rPr lang="en" sz="14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Our fair week is </a:t>
            </a:r>
            <a:r>
              <a:rPr lang="en" sz="14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always</a:t>
            </a:r>
            <a:r>
              <a:rPr lang="en" sz="14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the third full week in August</a:t>
            </a:r>
            <a:endParaRPr sz="14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●"/>
            </a:pPr>
            <a:r>
              <a:rPr lang="en" sz="14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Following fair week, we have our input meeting on the fourth Thursday of September</a:t>
            </a:r>
            <a:endParaRPr sz="14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○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Community members and exhibitors are invited to come and give their input to 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improve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the fair the next year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○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Each department has a table; half hour time slots for A and B departments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○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No decisions are made at this meeting, but ideas are documented for discussion at a regular board meeting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●"/>
            </a:pPr>
            <a:r>
              <a:rPr lang="en" sz="14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Our banquet typically falls on a weekend during the first few weeks of November</a:t>
            </a:r>
            <a:endParaRPr sz="14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○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Celebration of our board and the fair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layfair Display Medium"/>
              <a:buChar char="○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Officer/Executive Member and Jr. Fair theme voting is held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89" name="Google Shape;189;p30"/>
          <p:cNvSpPr/>
          <p:nvPr/>
        </p:nvSpPr>
        <p:spPr>
          <a:xfrm>
            <a:off x="386725" y="157399"/>
            <a:ext cx="8370556" cy="7151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Schedule of Events (Meetings)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311700" y="948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Work sessions take place during the </a:t>
            </a: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first few months of the spring to get pre-fair work done (leaf clean-up, pressure washing, painting, trash pick-up, etc.)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Once August hits, they happen daily from 2-8pm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Complete projects throughout the barns such as pen cards, barn layouts, stall/pen set up, general clean-up, etc.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Advisors/officers walk through the fairgrounds and create a list of tasks that need to be completed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■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The list is then put up on the big whiteboard in the office and the officers/executive members help guide the rest of the board in getting everything done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Clean-up takes place during the week after fair and the following weekends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Other activities happen all throughout the year including market weigh-ins, taggings/tattooings, and pre-fair shows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Members/assistants spend roughly 297 hours a year completing Jr. Fair activities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95" name="Google Shape;195;p31"/>
          <p:cNvSpPr/>
          <p:nvPr/>
        </p:nvSpPr>
        <p:spPr>
          <a:xfrm>
            <a:off x="191550" y="218125"/>
            <a:ext cx="8760892" cy="7304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Schedule of Events (Work Sessions/Other Activities)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/>
          <p:nvPr/>
        </p:nvSpPr>
        <p:spPr>
          <a:xfrm>
            <a:off x="1122425" y="284225"/>
            <a:ext cx="6899143" cy="5958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Meet the Team</a:t>
            </a:r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4">
            <a:alphaModFix/>
          </a:blip>
          <a:srcRect b="5015" l="0" r="0" t="6213"/>
          <a:stretch/>
        </p:blipFill>
        <p:spPr>
          <a:xfrm>
            <a:off x="2425425" y="1223925"/>
            <a:ext cx="2011674" cy="269564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7" name="Google Shape;67;p14"/>
          <p:cNvPicPr preferRelativeResize="0"/>
          <p:nvPr/>
        </p:nvPicPr>
        <p:blipFill rotWithShape="1">
          <a:blip r:embed="rId5">
            <a:alphaModFix/>
          </a:blip>
          <a:srcRect b="3726" l="0" r="0" t="1197"/>
          <a:stretch/>
        </p:blipFill>
        <p:spPr>
          <a:xfrm>
            <a:off x="4679163" y="1223925"/>
            <a:ext cx="2011676" cy="26956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71668" y="1223917"/>
            <a:ext cx="2011680" cy="269564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9" name="Google Shape;69;p14"/>
          <p:cNvSpPr txBox="1"/>
          <p:nvPr/>
        </p:nvSpPr>
        <p:spPr>
          <a:xfrm>
            <a:off x="171625" y="4004650"/>
            <a:ext cx="20118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Jillian Stannard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President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2425350" y="4004650"/>
            <a:ext cx="20118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Andrew Krupka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Vice President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4447213" y="4004650"/>
            <a:ext cx="24756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Kyleigh Klingshirn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Secretary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6932838" y="4004650"/>
            <a:ext cx="20118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Scott Hook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Treasurer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 rotWithShape="1">
          <a:blip r:embed="rId7">
            <a:alphaModFix/>
          </a:blip>
          <a:srcRect b="9460" l="0" r="0" t="1206"/>
          <a:stretch/>
        </p:blipFill>
        <p:spPr>
          <a:xfrm>
            <a:off x="6932900" y="1223925"/>
            <a:ext cx="2011675" cy="269565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2"/>
          <p:cNvSpPr txBox="1"/>
          <p:nvPr>
            <p:ph idx="1" type="body"/>
          </p:nvPr>
        </p:nvSpPr>
        <p:spPr>
          <a:xfrm>
            <a:off x="311700" y="10131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Sponsorships (Entire Board)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We utilize sponsorships to raise money for projects and other expenses such as gate/pen repairs, ventilation and fans, sawdust for show rings, signage/banners, etc.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Different levels of sponsorship: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■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Top Sponsor, Platinum Day, Premier, Gold Pen, Silver, and Friends of the Junior Fair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Members/assistants are tasked with reaching out to the community to raise these funds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■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Competition to collect the most between individuals and C Departments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■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Set a board goal each year and have a pool party if we surpass it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Sponsors are advertised on banners, slideshows, and announced during shows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201" name="Google Shape;201;p32"/>
          <p:cNvSpPr/>
          <p:nvPr/>
        </p:nvSpPr>
        <p:spPr>
          <a:xfrm>
            <a:off x="2119338" y="249350"/>
            <a:ext cx="4905323" cy="667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Fundraising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3"/>
          <p:cNvSpPr txBox="1"/>
          <p:nvPr>
            <p:ph idx="1" type="body"/>
          </p:nvPr>
        </p:nvSpPr>
        <p:spPr>
          <a:xfrm>
            <a:off x="311700" y="1148925"/>
            <a:ext cx="8520600" cy="256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Junior Fair T-Shirt Sales (handled by Special Events Department)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Sold at the JFB office during fair week and an online sale (including pre-order option)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T-Shirts are designed by youth exhibitors and voted on by the board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Fight the Hunger, Stock the Trailer (handled by Stock the Trailer Committee)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Third year in a row state winner with 32,580 pounds collected this year 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Offered food to local food banks as well as hurricane relief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207" name="Google Shape;207;p33"/>
          <p:cNvSpPr/>
          <p:nvPr/>
        </p:nvSpPr>
        <p:spPr>
          <a:xfrm>
            <a:off x="2119338" y="281300"/>
            <a:ext cx="4905323" cy="667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Fundraising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11700" y="1152475"/>
            <a:ext cx="8520600" cy="372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We strive to get all of our members/assistants involved in all aspects of running our Jr. Fair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In order to ensure everything is done to the best of our capabilities and that the younger/newer members are learning how to do things, we hold training sessions and orientations throughout the year: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Chair/Co-Chair Orientation (January)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New Member Orientation (February)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Assistant Orientation (March)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Get to Know You Activity with SFB (March)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Parliamentary Procedure Training (March)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De-Escalation Training (April)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213" name="Google Shape;213;p34"/>
          <p:cNvSpPr/>
          <p:nvPr/>
        </p:nvSpPr>
        <p:spPr>
          <a:xfrm>
            <a:off x="238125" y="316025"/>
            <a:ext cx="8667754" cy="6832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Trainings and Orientations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/>
          <p:nvPr>
            <p:ph idx="1" type="body"/>
          </p:nvPr>
        </p:nvSpPr>
        <p:spPr>
          <a:xfrm>
            <a:off x="311700" y="1062675"/>
            <a:ext cx="8520600" cy="396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Power Tool Training (May)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 Department Scavenger Hunt (May)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Show Management Training (June)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■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Pre-Show Work, Day of Show, and Conclusion of Show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Microphone Training (July)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Office Shift Training (August)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219" name="Google Shape;219;p35"/>
          <p:cNvSpPr/>
          <p:nvPr/>
        </p:nvSpPr>
        <p:spPr>
          <a:xfrm>
            <a:off x="238125" y="316025"/>
            <a:ext cx="8667754" cy="68325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Trainings and Orientations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6"/>
          <p:cNvSpPr txBox="1"/>
          <p:nvPr>
            <p:ph idx="1" type="body"/>
          </p:nvPr>
        </p:nvSpPr>
        <p:spPr>
          <a:xfrm>
            <a:off x="415525" y="2374450"/>
            <a:ext cx="8520600" cy="257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Remember…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It is always important to be pulling in all of the members to help out instead of just doing all of the work yourself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This helps lighten the workload and stress on one person and allows others to become involved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○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It is important to see the light in others and push them to be strong JFB members and leaders for the community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We are proud to be the leaders of our Jr. Fair!!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225" name="Google Shape;225;p36"/>
          <p:cNvSpPr/>
          <p:nvPr/>
        </p:nvSpPr>
        <p:spPr>
          <a:xfrm>
            <a:off x="249275" y="355450"/>
            <a:ext cx="8645448" cy="19216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Developing Today’s Leaders for</a:t>
            </a:r>
            <a:b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</a:br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Today and Tomorrow’s Needs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7"/>
          <p:cNvSpPr/>
          <p:nvPr/>
        </p:nvSpPr>
        <p:spPr>
          <a:xfrm>
            <a:off x="304838" y="578912"/>
            <a:ext cx="8534333" cy="130737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Questions???</a:t>
            </a:r>
          </a:p>
        </p:txBody>
      </p:sp>
      <p:pic>
        <p:nvPicPr>
          <p:cNvPr id="231" name="Google Shape;231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0476" y="2303976"/>
            <a:ext cx="1466725" cy="14826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2" name="Google Shape;232;p37"/>
          <p:cNvSpPr txBox="1"/>
          <p:nvPr/>
        </p:nvSpPr>
        <p:spPr>
          <a:xfrm>
            <a:off x="441075" y="3786625"/>
            <a:ext cx="23055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Member/Assistant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Application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pic>
        <p:nvPicPr>
          <p:cNvPr id="233" name="Google Shape;23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27588" y="2303975"/>
            <a:ext cx="1466725" cy="14826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4" name="Google Shape;234;p37"/>
          <p:cNvSpPr txBox="1"/>
          <p:nvPr/>
        </p:nvSpPr>
        <p:spPr>
          <a:xfrm>
            <a:off x="6408188" y="3786625"/>
            <a:ext cx="23055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Officer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Application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pic>
        <p:nvPicPr>
          <p:cNvPr id="235" name="Google Shape;235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65463" y="2123475"/>
            <a:ext cx="1823850" cy="18436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236" name="Google Shape;236;p37"/>
          <p:cNvSpPr txBox="1"/>
          <p:nvPr/>
        </p:nvSpPr>
        <p:spPr>
          <a:xfrm>
            <a:off x="3419238" y="3967125"/>
            <a:ext cx="2305500" cy="5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Follow us on Facebook!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8"/>
          <p:cNvSpPr/>
          <p:nvPr/>
        </p:nvSpPr>
        <p:spPr>
          <a:xfrm>
            <a:off x="1974850" y="467950"/>
            <a:ext cx="5194296" cy="7267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Activity Rules</a:t>
            </a:r>
          </a:p>
        </p:txBody>
      </p:sp>
      <p:sp>
        <p:nvSpPr>
          <p:cNvPr id="242" name="Google Shape;242;p38"/>
          <p:cNvSpPr txBox="1"/>
          <p:nvPr>
            <p:ph idx="1" type="body"/>
          </p:nvPr>
        </p:nvSpPr>
        <p:spPr>
          <a:xfrm>
            <a:off x="311700" y="1286000"/>
            <a:ext cx="8520600" cy="336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AutoNum type="arabicPeriod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Once broken into groups, arrange into a circle.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AutoNum type="arabicPeriod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Go 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around</a:t>
            </a: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the circle and introduce yourselves (name and county).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AutoNum type="arabicPeriod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One person will start with a tennis ball. They will call someone’s name and throw the ball to them.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AutoNum type="arabicPeriod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That person will then call someone else’s name and throw the ball to them.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AutoNum type="arabicPeriod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Make sure everyone in the group has had the ball thrown to them.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AutoNum type="arabicPeriod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The last person will throw the ball back to whoever started with it.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AutoNum type="arabicPeriod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The cycle will then start again and you will follow the same pattern, throwing the ball to the same person you did the first time.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AutoNum type="arabicPeriod"/>
            </a:pPr>
            <a:r>
              <a:rPr lang="en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As this continues, additional tennis balls will be added in.</a:t>
            </a:r>
            <a:endParaRPr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/>
          <p:nvPr/>
        </p:nvSpPr>
        <p:spPr>
          <a:xfrm>
            <a:off x="1122425" y="284225"/>
            <a:ext cx="6899143" cy="595850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Meet the Team</a:t>
            </a:r>
          </a:p>
        </p:txBody>
      </p:sp>
      <p:pic>
        <p:nvPicPr>
          <p:cNvPr id="79" name="Google Shape;79;p15"/>
          <p:cNvPicPr preferRelativeResize="0"/>
          <p:nvPr/>
        </p:nvPicPr>
        <p:blipFill rotWithShape="1">
          <a:blip r:embed="rId4">
            <a:alphaModFix/>
          </a:blip>
          <a:srcRect b="5475" l="0" r="0" t="5484"/>
          <a:stretch/>
        </p:blipFill>
        <p:spPr>
          <a:xfrm>
            <a:off x="171675" y="1223925"/>
            <a:ext cx="2011675" cy="269565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0" name="Google Shape;80;p15"/>
          <p:cNvPicPr preferRelativeResize="0"/>
          <p:nvPr/>
        </p:nvPicPr>
        <p:blipFill rotWithShape="1">
          <a:blip r:embed="rId5">
            <a:alphaModFix/>
          </a:blip>
          <a:srcRect b="5836" l="0" r="0" t="4645"/>
          <a:stretch/>
        </p:blipFill>
        <p:spPr>
          <a:xfrm>
            <a:off x="2425425" y="1223925"/>
            <a:ext cx="2011676" cy="2695649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81" name="Google Shape;81;p15"/>
          <p:cNvPicPr preferRelativeResize="0"/>
          <p:nvPr/>
        </p:nvPicPr>
        <p:blipFill rotWithShape="1">
          <a:blip r:embed="rId6">
            <a:alphaModFix/>
          </a:blip>
          <a:srcRect b="0" l="0" r="0" t="11551"/>
          <a:stretch/>
        </p:blipFill>
        <p:spPr>
          <a:xfrm>
            <a:off x="4679175" y="1223925"/>
            <a:ext cx="2011674" cy="26956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82" name="Google Shape;82;p15"/>
          <p:cNvSpPr txBox="1"/>
          <p:nvPr/>
        </p:nvSpPr>
        <p:spPr>
          <a:xfrm>
            <a:off x="171625" y="4004650"/>
            <a:ext cx="20118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Holden Harker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Executive Team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2425363" y="4004650"/>
            <a:ext cx="20118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Amy Gerber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Executive Team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84" name="Google Shape;84;p15"/>
          <p:cNvSpPr txBox="1"/>
          <p:nvPr/>
        </p:nvSpPr>
        <p:spPr>
          <a:xfrm>
            <a:off x="4679125" y="4004650"/>
            <a:ext cx="20118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Nate Sword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Executive Team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85" name="Google Shape;85;p15"/>
          <p:cNvSpPr txBox="1"/>
          <p:nvPr/>
        </p:nvSpPr>
        <p:spPr>
          <a:xfrm>
            <a:off x="6932875" y="4004650"/>
            <a:ext cx="2011800" cy="7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Nolan Norman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Executive Team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pic>
        <p:nvPicPr>
          <p:cNvPr id="86" name="Google Shape;86;p15"/>
          <p:cNvPicPr preferRelativeResize="0"/>
          <p:nvPr/>
        </p:nvPicPr>
        <p:blipFill rotWithShape="1">
          <a:blip r:embed="rId7">
            <a:alphaModFix/>
          </a:blip>
          <a:srcRect b="0" l="0" r="0" t="10063"/>
          <a:stretch/>
        </p:blipFill>
        <p:spPr>
          <a:xfrm>
            <a:off x="6932925" y="1223925"/>
            <a:ext cx="2011675" cy="269565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125" y="1055825"/>
            <a:ext cx="5344176" cy="3843601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92" name="Google Shape;92;p16"/>
          <p:cNvSpPr/>
          <p:nvPr/>
        </p:nvSpPr>
        <p:spPr>
          <a:xfrm>
            <a:off x="2924723" y="138600"/>
            <a:ext cx="3294555" cy="457726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Our Board</a:t>
            </a:r>
          </a:p>
        </p:txBody>
      </p:sp>
      <p:sp>
        <p:nvSpPr>
          <p:cNvPr id="93" name="Google Shape;93;p16"/>
          <p:cNvSpPr txBox="1"/>
          <p:nvPr/>
        </p:nvSpPr>
        <p:spPr>
          <a:xfrm>
            <a:off x="5956325" y="1023875"/>
            <a:ext cx="2876100" cy="384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2nd </a:t>
            </a: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largest</a:t>
            </a: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 county fair in the state!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 Medium"/>
              <a:buChar char="●"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43 Members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23 Assistants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11 Adult Consultants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4 Advisors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1 Jr. Fair Coordinator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layfair Display"/>
              <a:buChar char="●"/>
            </a:pPr>
            <a:r>
              <a:rPr lang="en" sz="18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…and countless supporters, donors, partners, and advocates from throughout the county</a:t>
            </a:r>
            <a:endParaRPr sz="1800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942025" y="596325"/>
            <a:ext cx="7339800" cy="6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We are entirely youth-led with limited adult decision-making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/>
          <p:nvPr>
            <p:ph idx="1" type="body"/>
          </p:nvPr>
        </p:nvSpPr>
        <p:spPr>
          <a:xfrm>
            <a:off x="266050" y="9090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●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Junior Fair Board runs under the direction of the Lorain County Agricultural Society (Senior Fair Board), not our 4-H extension or FFA/FCCLA advisors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Jr. Fair Coordinator who is hired by SFB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Four JFB advisors that are selected by SFB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■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Oversee operations and decisions of the Junior Fair Board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191288" y="321250"/>
            <a:ext cx="8745962" cy="39469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Seperation of Junior Fair Board from 4-H/FFA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/>
          <p:nvPr/>
        </p:nvSpPr>
        <p:spPr>
          <a:xfrm>
            <a:off x="1045388" y="306300"/>
            <a:ext cx="7053216" cy="47862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Diagram of Seperation</a:t>
            </a:r>
          </a:p>
        </p:txBody>
      </p:sp>
      <p:pic>
        <p:nvPicPr>
          <p:cNvPr id="106" name="Google Shape;106;p18"/>
          <p:cNvPicPr preferRelativeResize="0"/>
          <p:nvPr/>
        </p:nvPicPr>
        <p:blipFill rotWithShape="1">
          <a:blip r:embed="rId4">
            <a:alphaModFix/>
          </a:blip>
          <a:srcRect b="6687" l="4486" r="5431" t="3303"/>
          <a:stretch/>
        </p:blipFill>
        <p:spPr>
          <a:xfrm>
            <a:off x="1253400" y="1001800"/>
            <a:ext cx="6611999" cy="3720674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57775" y="2090795"/>
            <a:ext cx="795374" cy="795350"/>
          </a:xfrm>
          <a:prstGeom prst="rect">
            <a:avLst/>
          </a:prstGeom>
          <a:noFill/>
          <a:ln cap="flat" cmpd="sng" w="9525">
            <a:solidFill>
              <a:srgbClr val="0B5394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258475" y="10992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●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Members are 15-18 years old (as of January 1st of the year of service)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Required to attend meetings, work sessions, and other activities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Serve as department members or even chairs/co-chairs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Members with two unexcused absences are subject to removal from the board; members with three excused absences are subject to meet with the executive board and discuss further actions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■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Attendance is kept track of by the Secretary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■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Warning letters are sent to members when this rule is breached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13" name="Google Shape;113;p19"/>
          <p:cNvSpPr/>
          <p:nvPr/>
        </p:nvSpPr>
        <p:spPr>
          <a:xfrm>
            <a:off x="1164887" y="390350"/>
            <a:ext cx="6814222" cy="474501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What Makes a Member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09160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●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Assistants are 13 years and older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Reduced attendance requirements, but are encouraged to come to as much as possible to assist in directing the work of the board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Gain experience from the older members and are being trained for the future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Serve as department assistants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Playfair Display Medium"/>
              <a:buChar char="○"/>
            </a:pPr>
            <a:r>
              <a:rPr lang="en" sz="20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Do not have voting rights</a:t>
            </a:r>
            <a:endParaRPr sz="20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sp>
        <p:nvSpPr>
          <p:cNvPr id="119" name="Google Shape;119;p20"/>
          <p:cNvSpPr/>
          <p:nvPr/>
        </p:nvSpPr>
        <p:spPr>
          <a:xfrm>
            <a:off x="861100" y="359925"/>
            <a:ext cx="7421802" cy="473312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What Makes an Assistant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/>
          <p:nvPr>
            <p:ph idx="1" type="body"/>
          </p:nvPr>
        </p:nvSpPr>
        <p:spPr>
          <a:xfrm>
            <a:off x="281250" y="7879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Transitioned to a Google Form application this year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Applications are due on November 30th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Consist of general information as well short answer responses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■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Application questions surround involvement and past leadership experience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3" marL="1828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Designed to ensure that our applicants will be contributing members of the board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●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Selection committee meets in December discusses the applications and decides whether to accept each individual on board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Consists of a SFB members, Jr. Fair Coordinator, 4 JFB advisors, county FFA/FCCLA advisors, and past/newly-elected president and vice president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Playfair Display Medium"/>
              <a:buChar char="○"/>
            </a:pPr>
            <a:r>
              <a:rPr lang="en" sz="16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Tend to have 30-50 members on board (varies per year)</a:t>
            </a:r>
            <a:endParaRPr sz="16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  <p:pic>
        <p:nvPicPr>
          <p:cNvPr id="125" name="Google Shape;12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827025" y="4051238"/>
            <a:ext cx="964875" cy="975375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6" name="Google Shape;126;p21"/>
          <p:cNvSpPr/>
          <p:nvPr/>
        </p:nvSpPr>
        <p:spPr>
          <a:xfrm>
            <a:off x="844312" y="226075"/>
            <a:ext cx="7455380" cy="485024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rgbClr val="0B5394"/>
                </a:solidFill>
                <a:latin typeface="Playfair Display;900"/>
              </a:rPr>
              <a:t>Selection Process of Members</a:t>
            </a:r>
          </a:p>
        </p:txBody>
      </p:sp>
      <p:sp>
        <p:nvSpPr>
          <p:cNvPr id="127" name="Google Shape;127;p21"/>
          <p:cNvSpPr/>
          <p:nvPr/>
        </p:nvSpPr>
        <p:spPr>
          <a:xfrm>
            <a:off x="5305800" y="4440875"/>
            <a:ext cx="1247700" cy="287400"/>
          </a:xfrm>
          <a:prstGeom prst="notchedRightArrow">
            <a:avLst>
              <a:gd fmla="val 50000" name="adj1"/>
              <a:gd fmla="val 50000" name="adj2"/>
            </a:avLst>
          </a:prstGeom>
          <a:solidFill>
            <a:srgbClr val="0B5394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1"/>
          <p:cNvSpPr txBox="1"/>
          <p:nvPr/>
        </p:nvSpPr>
        <p:spPr>
          <a:xfrm>
            <a:off x="1879200" y="4281200"/>
            <a:ext cx="3426600" cy="4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QR Code Link to 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rPr>
              <a:t>Member/Assistant Application</a:t>
            </a:r>
            <a:endParaRPr sz="1800">
              <a:solidFill>
                <a:schemeClr val="dk1"/>
              </a:solidFill>
              <a:latin typeface="Playfair Display Medium"/>
              <a:ea typeface="Playfair Display Medium"/>
              <a:cs typeface="Playfair Display Medium"/>
              <a:sym typeface="Playfair Display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